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CF22B-9FA6-5A4F-A821-35A681E76822}" type="datetimeFigureOut">
              <a:rPr lang="en-US" smtClean="0"/>
              <a:t>11/7/12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D74EE-695A-6846-83BD-D5941D6E8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9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Developed</a:t>
            </a:r>
            <a:r>
              <a:rPr lang="en-US" baseline="0" dirty="0" smtClean="0"/>
              <a:t> new lenses</a:t>
            </a:r>
          </a:p>
          <a:p>
            <a:r>
              <a:rPr lang="en-US" baseline="0" dirty="0" err="1" smtClean="0"/>
              <a:t>Concade</a:t>
            </a:r>
            <a:r>
              <a:rPr lang="en-US" baseline="0" dirty="0" smtClean="0"/>
              <a:t> and convex lenses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Robert Hooke </a:t>
            </a:r>
            <a:r>
              <a:rPr lang="en-US" sz="1200" dirty="0" smtClean="0"/>
              <a:t>(1665) – English scientist and lenses</a:t>
            </a:r>
            <a:r>
              <a:rPr lang="en-US" sz="1200" baseline="0" dirty="0" smtClean="0"/>
              <a:t> grinder</a:t>
            </a:r>
            <a:r>
              <a:rPr lang="en-US" sz="1200" dirty="0" smtClean="0"/>
              <a:t>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Put </a:t>
            </a:r>
            <a:r>
              <a:rPr lang="en-US" sz="1200" dirty="0" err="1" smtClean="0"/>
              <a:t>concade</a:t>
            </a:r>
            <a:r>
              <a:rPr lang="en-US" sz="1200" dirty="0" smtClean="0"/>
              <a:t> and convex lenses together</a:t>
            </a:r>
            <a:r>
              <a:rPr lang="en-US" sz="1200" baseline="0" dirty="0" smtClean="0"/>
              <a:t> to magnify and create microscope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aseline="0" dirty="0" smtClean="0"/>
              <a:t>l</a:t>
            </a:r>
            <a:r>
              <a:rPr lang="en-US" sz="1200" dirty="0" smtClean="0"/>
              <a:t>ooked at thin slices of cork (dead oak tree bark) under a light microscope and noticed tiny “compartments” that he named </a:t>
            </a:r>
            <a:r>
              <a:rPr lang="en-US" sz="1200" b="1" i="1" u="sng" dirty="0" smtClean="0"/>
              <a:t>cells</a:t>
            </a:r>
            <a:r>
              <a:rPr lang="en-US" sz="1200" b="0" i="1" u="sng" dirty="0" smtClean="0"/>
              <a:t> (because</a:t>
            </a:r>
            <a:r>
              <a:rPr lang="en-US" sz="1200" b="0" i="1" u="sng" baseline="0" dirty="0" smtClean="0"/>
              <a:t> empty </a:t>
            </a:r>
            <a:r>
              <a:rPr lang="en-US" sz="1200" b="0" i="1" u="sng" baseline="0" dirty="0" smtClean="0">
                <a:sym typeface="Wingdings"/>
              </a:rPr>
              <a:t> dead so organelles and cytoplasm dry up and leave strong </a:t>
            </a:r>
            <a:r>
              <a:rPr lang="en-US" sz="1200" b="1" i="1" u="sng" baseline="0" dirty="0" smtClean="0">
                <a:sym typeface="Wingdings"/>
              </a:rPr>
              <a:t>cell wall</a:t>
            </a:r>
            <a:r>
              <a:rPr lang="en-US" sz="1200" b="0" i="1" u="sng" baseline="0" dirty="0" smtClean="0">
                <a:sym typeface="Wingdings"/>
              </a:rPr>
              <a:t>+ made of carb –cellulose/dietary fiber </a:t>
            </a:r>
            <a:r>
              <a:rPr lang="en-US" sz="1200" b="0" i="1" u="sng" dirty="0" smtClean="0"/>
              <a:t>)</a:t>
            </a:r>
            <a:r>
              <a:rPr lang="en-US" sz="1200" b="0" dirty="0" smtClean="0"/>
              <a:t>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dirty="0" smtClean="0"/>
              <a:t>Credited with naming “cell” -&gt;</a:t>
            </a:r>
            <a:r>
              <a:rPr lang="en-US" sz="1200" b="0" baseline="0" dirty="0" smtClean="0"/>
              <a:t> looked like monastery cell</a:t>
            </a:r>
            <a:endParaRPr lang="en-US" sz="1200" b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Also</a:t>
            </a:r>
            <a:r>
              <a:rPr lang="en-US" sz="1200" baseline="0" dirty="0" smtClean="0"/>
              <a:t> amazing artist * drew the black and white pic</a:t>
            </a: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Anton van Leeuwenhoek </a:t>
            </a:r>
            <a:r>
              <a:rPr lang="en-US" sz="1200" dirty="0" smtClean="0"/>
              <a:t>(1700) – Dutch fabric merchant and amateur scientist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developed a better microscope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Put specimen and rotate focus knob to bring lens closer/farther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And</a:t>
            </a:r>
            <a:r>
              <a:rPr lang="en-US" sz="1200" baseline="0" dirty="0" smtClean="0"/>
              <a:t> also move specimen with sample translator</a:t>
            </a:r>
            <a:endParaRPr lang="en-US" sz="120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 observed tiny living organisms in pond water, that he named “</a:t>
            </a:r>
            <a:r>
              <a:rPr lang="en-US" sz="1200" b="1" dirty="0" smtClean="0"/>
              <a:t>animalcules</a:t>
            </a:r>
            <a:r>
              <a:rPr lang="en-US" sz="1200" dirty="0" smtClean="0"/>
              <a:t>.”= </a:t>
            </a:r>
            <a:r>
              <a:rPr lang="en-US" sz="1200" dirty="0" err="1" smtClean="0"/>
              <a:t>protists</a:t>
            </a:r>
            <a:endParaRPr lang="en-US" sz="120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Looked at</a:t>
            </a:r>
            <a:r>
              <a:rPr lang="en-US" sz="1200" baseline="0" dirty="0" smtClean="0"/>
              <a:t> his own saliva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aseline="0" dirty="0" smtClean="0"/>
              <a:t>More bacteria in mouth than people on the earth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aseline="0" dirty="0" smtClean="0"/>
              <a:t>Called bacteria= </a:t>
            </a:r>
            <a:r>
              <a:rPr lang="en-US" sz="1200" b="1" baseline="0" dirty="0" err="1" smtClean="0"/>
              <a:t>weabeasties</a:t>
            </a:r>
            <a:endParaRPr lang="en-US" sz="120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In enlightenment affluent people really learned</a:t>
            </a:r>
            <a:r>
              <a:rPr lang="en-US" sz="1200" baseline="0" dirty="0" smtClean="0"/>
              <a:t> about everything thing around them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62E48-BA3D-48B5-B83E-866CC259092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6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 founders of</a:t>
            </a:r>
            <a:r>
              <a:rPr lang="en-US" baseline="0" dirty="0" smtClean="0"/>
              <a:t> cell theory: (</a:t>
            </a:r>
            <a:r>
              <a:rPr lang="en-US" baseline="0" dirty="0" err="1" smtClean="0"/>
              <a:t>german</a:t>
            </a:r>
            <a:r>
              <a:rPr lang="en-US" baseline="0" dirty="0" smtClean="0"/>
              <a:t>) </a:t>
            </a:r>
            <a:r>
              <a:rPr lang="en-US" sz="1200" b="1" dirty="0" smtClean="0"/>
              <a:t>Matthias </a:t>
            </a:r>
            <a:r>
              <a:rPr lang="en-US" sz="1200" b="1" dirty="0" err="1" smtClean="0"/>
              <a:t>Schleiden</a:t>
            </a:r>
            <a:r>
              <a:rPr lang="en-US" sz="1200" b="1" dirty="0" smtClean="0"/>
              <a:t> +Theodor Schwann </a:t>
            </a:r>
          </a:p>
          <a:p>
            <a:r>
              <a:rPr lang="en-US" sz="1200" b="1" dirty="0" smtClean="0"/>
              <a:t>Matthias </a:t>
            </a:r>
            <a:r>
              <a:rPr lang="en-US" sz="1200" b="1" dirty="0" err="1" smtClean="0"/>
              <a:t>Schleiden</a:t>
            </a:r>
            <a:r>
              <a:rPr lang="en-US" sz="1200" b="1" dirty="0" smtClean="0"/>
              <a:t> </a:t>
            </a:r>
          </a:p>
          <a:p>
            <a:r>
              <a:rPr lang="en-US" sz="1200" b="0" dirty="0" smtClean="0"/>
              <a:t>- Plants</a:t>
            </a:r>
            <a:r>
              <a:rPr lang="en-US" sz="1200" b="0" baseline="0" dirty="0" smtClean="0"/>
              <a:t> make up cells</a:t>
            </a:r>
            <a:endParaRPr lang="en-US" sz="1200" b="0" dirty="0" smtClean="0"/>
          </a:p>
          <a:p>
            <a:r>
              <a:rPr lang="en-US" sz="1200" b="1" dirty="0" smtClean="0"/>
              <a:t>Theodor Schwann</a:t>
            </a:r>
          </a:p>
          <a:p>
            <a:r>
              <a:rPr lang="en-US" sz="1200" b="0" dirty="0" smtClean="0"/>
              <a:t>Added</a:t>
            </a:r>
            <a:r>
              <a:rPr lang="en-US" sz="1200" b="0" baseline="0" dirty="0" smtClean="0"/>
              <a:t> to </a:t>
            </a:r>
            <a:r>
              <a:rPr lang="en-US" sz="1200" b="0" baseline="0" dirty="0" err="1" smtClean="0"/>
              <a:t>Schleiden’s</a:t>
            </a:r>
            <a:r>
              <a:rPr lang="en-US" sz="1200" b="0" baseline="0" dirty="0" smtClean="0"/>
              <a:t> theory: animals also made of cells</a:t>
            </a: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62E48-BA3D-48B5-B83E-866CC259092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6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added to cell theory</a:t>
            </a:r>
          </a:p>
          <a:p>
            <a:r>
              <a:rPr lang="en-US" dirty="0" err="1" smtClean="0"/>
              <a:t>Redi</a:t>
            </a:r>
            <a:r>
              <a:rPr lang="en-US" dirty="0" smtClean="0"/>
              <a:t>=</a:t>
            </a:r>
            <a:r>
              <a:rPr lang="en-US" baseline="0" dirty="0" smtClean="0"/>
              <a:t> scientist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One open and exposed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Developed maggots= fly larvae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One completely covered with glass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No maggots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 one covered with netting</a:t>
            </a:r>
          </a:p>
          <a:p>
            <a:r>
              <a:rPr lang="en-US" dirty="0" smtClean="0"/>
              <a:t>Shows no such thing</a:t>
            </a:r>
            <a:r>
              <a:rPr lang="en-US" baseline="0" dirty="0" smtClean="0"/>
              <a:t> as </a:t>
            </a:r>
            <a:r>
              <a:rPr lang="en-US" b="1" baseline="0" dirty="0" smtClean="0"/>
              <a:t>spontaneous generation= things just appeared</a:t>
            </a:r>
          </a:p>
          <a:p>
            <a:r>
              <a:rPr lang="en-US" b="0" baseline="0" dirty="0" smtClean="0"/>
              <a:t>No idea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62E48-BA3D-48B5-B83E-866CC259092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7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all three</a:t>
            </a:r>
            <a:r>
              <a:rPr lang="en-US" baseline="0" dirty="0" smtClean="0"/>
              <a:t> scientists’ ideas</a:t>
            </a:r>
          </a:p>
          <a:p>
            <a:r>
              <a:rPr lang="en-US" sz="1200" b="1" dirty="0" smtClean="0"/>
              <a:t>Rudolph Virchow </a:t>
            </a:r>
          </a:p>
          <a:p>
            <a:r>
              <a:rPr lang="en-US" sz="1200" b="1" dirty="0" smtClean="0"/>
              <a:t>Matthias </a:t>
            </a:r>
            <a:r>
              <a:rPr lang="en-US" sz="1200" b="1" dirty="0" err="1" smtClean="0"/>
              <a:t>Schleiden</a:t>
            </a:r>
            <a:r>
              <a:rPr lang="en-US" sz="1200" b="1" dirty="0" smtClean="0"/>
              <a:t> </a:t>
            </a:r>
          </a:p>
          <a:p>
            <a:r>
              <a:rPr lang="en-US" sz="1200" b="1" dirty="0" smtClean="0"/>
              <a:t>Theodor Schwann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Please know this. It WILL be on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62E48-BA3D-48B5-B83E-866CC259092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19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this</a:t>
            </a:r>
          </a:p>
          <a:p>
            <a:r>
              <a:rPr lang="en-US" dirty="0" smtClean="0"/>
              <a:t>KNOW ALL OF</a:t>
            </a:r>
            <a:r>
              <a:rPr lang="en-US" baseline="0" dirty="0" smtClean="0"/>
              <a:t> THESE PARTS</a:t>
            </a:r>
            <a:endParaRPr lang="en-US" dirty="0" smtClean="0"/>
          </a:p>
          <a:p>
            <a:r>
              <a:rPr lang="en-US" dirty="0" err="1" smtClean="0"/>
              <a:t>Turet</a:t>
            </a:r>
            <a:r>
              <a:rPr lang="en-US" dirty="0" smtClean="0"/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Revolving</a:t>
            </a:r>
            <a:r>
              <a:rPr lang="en-US" baseline="0" dirty="0" smtClean="0"/>
              <a:t> nosepiece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Objective lenses</a:t>
            </a:r>
          </a:p>
          <a:p>
            <a:pPr marL="0" indent="0">
              <a:buFont typeface="Arial"/>
              <a:buNone/>
            </a:pPr>
            <a:r>
              <a:rPr lang="en-US" baseline="0" dirty="0" smtClean="0"/>
              <a:t>Mechanical Stage</a:t>
            </a:r>
          </a:p>
          <a:p>
            <a:pPr marL="0" indent="0">
              <a:buFont typeface="Arial"/>
              <a:buNone/>
            </a:pPr>
            <a:r>
              <a:rPr lang="en-US" baseline="0" dirty="0" smtClean="0"/>
              <a:t>Light source: used to be candles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62E48-BA3D-48B5-B83E-866CC259092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9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Onion: plant</a:t>
            </a:r>
          </a:p>
          <a:p>
            <a:r>
              <a:rPr lang="en-US" dirty="0" smtClean="0"/>
              <a:t>Rectangular</a:t>
            </a:r>
            <a:r>
              <a:rPr lang="en-US" baseline="0" dirty="0" smtClean="0"/>
              <a:t> in shape</a:t>
            </a:r>
          </a:p>
          <a:p>
            <a:r>
              <a:rPr lang="en-US" baseline="0" dirty="0" smtClean="0"/>
              <a:t>Close to each other</a:t>
            </a:r>
          </a:p>
          <a:p>
            <a:r>
              <a:rPr lang="en-US" baseline="0" dirty="0" smtClean="0"/>
              <a:t>Easy to see cells wall </a:t>
            </a:r>
          </a:p>
          <a:p>
            <a:endParaRPr lang="en-US" baseline="0" dirty="0" smtClean="0"/>
          </a:p>
          <a:p>
            <a:r>
              <a:rPr lang="en-US" dirty="0" smtClean="0"/>
              <a:t>Human</a:t>
            </a:r>
            <a:r>
              <a:rPr lang="en-US" baseline="0" dirty="0" smtClean="0"/>
              <a:t> cheek: can see obvious nucleus</a:t>
            </a:r>
          </a:p>
          <a:p>
            <a:r>
              <a:rPr lang="en-US" baseline="0" dirty="0" smtClean="0"/>
              <a:t>No structure: plasma membrane, not rigid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62E48-BA3D-48B5-B83E-866CC259092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9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Electron microscope: allows to see much smaller things because bounces electrons instead</a:t>
            </a:r>
            <a:r>
              <a:rPr lang="en-US" baseline="0" dirty="0" smtClean="0"/>
              <a:t> of light</a:t>
            </a:r>
          </a:p>
          <a:p>
            <a:r>
              <a:rPr lang="en-US" baseline="0" dirty="0" smtClean="0"/>
              <a:t>1.SEM</a:t>
            </a:r>
          </a:p>
          <a:p>
            <a:r>
              <a:rPr lang="en-US" baseline="0" dirty="0" smtClean="0"/>
              <a:t>Look at surface</a:t>
            </a:r>
          </a:p>
          <a:p>
            <a:r>
              <a:rPr lang="en-US" baseline="0" dirty="0" smtClean="0"/>
              <a:t>2.TEM</a:t>
            </a:r>
          </a:p>
          <a:p>
            <a:r>
              <a:rPr lang="en-US" baseline="0" dirty="0" smtClean="0"/>
              <a:t>Trans. Light through</a:t>
            </a:r>
          </a:p>
          <a:p>
            <a:r>
              <a:rPr lang="en-US" baseline="0" dirty="0" smtClean="0"/>
              <a:t>Look inside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Micrograph</a:t>
            </a:r>
            <a:r>
              <a:rPr lang="en-US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– a photograph of the view through a microscope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62E48-BA3D-48B5-B83E-866CC259092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1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62E48-BA3D-48B5-B83E-866CC259092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3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A17-76E6-D349-9AA0-54B67C409EE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151D-E28A-1145-BEBB-97BEA3FB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9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A17-76E6-D349-9AA0-54B67C409EE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151D-E28A-1145-BEBB-97BEA3FB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6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A17-76E6-D349-9AA0-54B67C409EE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151D-E28A-1145-BEBB-97BEA3FB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A17-76E6-D349-9AA0-54B67C409EE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151D-E28A-1145-BEBB-97BEA3FB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5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A17-76E6-D349-9AA0-54B67C409EE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151D-E28A-1145-BEBB-97BEA3FB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2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A17-76E6-D349-9AA0-54B67C409EE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151D-E28A-1145-BEBB-97BEA3FB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8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A17-76E6-D349-9AA0-54B67C409EE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151D-E28A-1145-BEBB-97BEA3FB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9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A17-76E6-D349-9AA0-54B67C409EE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151D-E28A-1145-BEBB-97BEA3FB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A17-76E6-D349-9AA0-54B67C409EE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151D-E28A-1145-BEBB-97BEA3FB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8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A17-76E6-D349-9AA0-54B67C409EE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151D-E28A-1145-BEBB-97BEA3FB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8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A17-76E6-D349-9AA0-54B67C409EE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151D-E28A-1145-BEBB-97BEA3FB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BA17-76E6-D349-9AA0-54B67C409EED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4151D-E28A-1145-BEBB-97BEA3FB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ie.uni-hamburg.de/%20b-online/e01/schleide.htm" TargetMode="External"/><Relationship Id="rId4" Type="http://schemas.openxmlformats.org/officeDocument/2006/relationships/image" Target="../media/image6.jpeg"/><Relationship Id="rId5" Type="http://schemas.openxmlformats.org/officeDocument/2006/relationships/hyperlink" Target="http://scienceworld.wolfram.com/%20biography/Schwann.html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-augsburg.de/.../19Jh/%20Virchow/vir_bild.html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History of Microscopes: </a:t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 Dummies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03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181600" cy="822960"/>
          </a:xfrm>
        </p:spPr>
        <p:txBody>
          <a:bodyPr/>
          <a:lstStyle/>
          <a:p>
            <a:pPr eaLnBrk="1" hangingPunct="1"/>
            <a:r>
              <a:rPr lang="en-US" dirty="0" smtClean="0"/>
              <a:t>Discovery of the Cell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0386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dirty="0" smtClean="0"/>
              <a:t>Robert Hooke </a:t>
            </a:r>
            <a:r>
              <a:rPr lang="en-US" sz="2000" dirty="0" smtClean="0"/>
              <a:t>(1665) – English scientist who looked at thin slices of cork (dead oak tree bark) under a light microscope and noticed tiny “compartments” that he named </a:t>
            </a:r>
            <a:r>
              <a:rPr lang="en-US" sz="2000" b="1" i="1" u="sng" dirty="0" smtClean="0"/>
              <a:t>cells</a:t>
            </a:r>
            <a:r>
              <a:rPr lang="en-US" sz="2000" dirty="0" smtClean="0"/>
              <a:t>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1" dirty="0" smtClean="0"/>
              <a:t>Anton van Leeuwenhoek </a:t>
            </a:r>
            <a:r>
              <a:rPr lang="en-US" sz="2000" dirty="0" smtClean="0"/>
              <a:t>(1700) – Dutch fabric merchant and amateur scientist developed a better microscope and observed tiny living organisms in pond water, that he named “animalcules.”</a:t>
            </a:r>
          </a:p>
        </p:txBody>
      </p:sp>
      <p:pic>
        <p:nvPicPr>
          <p:cNvPr id="16388" name="Picture 2" descr="Large image of Robert Hooke's drawing of cork seen through a microsc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838200"/>
            <a:ext cx="18669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6553200" y="2667000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Hooke’s original </a:t>
            </a:r>
            <a:r>
              <a:rPr lang="en-US" i="1" dirty="0"/>
              <a:t>drawing</a:t>
            </a:r>
            <a:r>
              <a:rPr lang="en-US" dirty="0"/>
              <a:t> of cork under a microscope.</a:t>
            </a:r>
          </a:p>
        </p:txBody>
      </p:sp>
      <p:pic>
        <p:nvPicPr>
          <p:cNvPr id="16390" name="Picture 4" descr="http://www.astro.com/imwiki/adb/with/thumb001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962400"/>
            <a:ext cx="1714500" cy="199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1" name="Picture 6" descr="http://www.thaigoodview.com/library/studentshow/2547/chonburi/bio/members.thai.net/m6141/Lesson2pic/Robert_Hoo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1143000"/>
            <a:ext cx="1838325" cy="2078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8854" name="Picture 6" descr="http://micro.magnet.fsu.edu/primer/images/introduction/leeuwenho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171950"/>
            <a:ext cx="2495550" cy="169545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93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5029200" cy="7010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Discovery of the Cell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486400" cy="464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b="1" dirty="0" smtClean="0"/>
              <a:t>Matthias Schleiden </a:t>
            </a:r>
            <a:r>
              <a:rPr lang="en-US" sz="2200" dirty="0" smtClean="0"/>
              <a:t>(1838) - a German</a:t>
            </a:r>
            <a:r>
              <a:rPr lang="en-US" sz="2200" b="1" dirty="0" smtClean="0"/>
              <a:t> botanist </a:t>
            </a:r>
            <a:r>
              <a:rPr lang="en-US" sz="2200" dirty="0" smtClean="0"/>
              <a:t>who viewed </a:t>
            </a:r>
            <a:r>
              <a:rPr lang="en-US" sz="2200" b="1" dirty="0" smtClean="0"/>
              <a:t>plant</a:t>
            </a:r>
            <a:r>
              <a:rPr lang="en-US" sz="2200" dirty="0" smtClean="0"/>
              <a:t> parts under a microscope and discovered that plant parts are made of </a:t>
            </a:r>
            <a:r>
              <a:rPr lang="en-US" sz="2200" b="1" dirty="0" smtClean="0"/>
              <a:t>cells</a:t>
            </a:r>
            <a:r>
              <a:rPr lang="en-US" sz="2200" dirty="0" smtClean="0"/>
              <a:t>. He is considered to be the co-founder of cell theory together with Schwann, with whom he consulted.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200" b="1" dirty="0" smtClean="0"/>
              <a:t>Theodor Schwann </a:t>
            </a:r>
            <a:r>
              <a:rPr lang="en-US" sz="2200" dirty="0" smtClean="0"/>
              <a:t>(1839) - a German </a:t>
            </a:r>
            <a:r>
              <a:rPr lang="en-US" sz="2200" b="1" dirty="0" smtClean="0"/>
              <a:t>biologist</a:t>
            </a:r>
            <a:r>
              <a:rPr lang="en-US" sz="2200" dirty="0" smtClean="0"/>
              <a:t>  who viewed animal parts under a microscope and discovered that </a:t>
            </a:r>
            <a:r>
              <a:rPr lang="en-US" sz="2200" b="1" dirty="0" smtClean="0"/>
              <a:t>animals</a:t>
            </a:r>
            <a:r>
              <a:rPr lang="en-US" sz="2200" dirty="0" smtClean="0"/>
              <a:t> were made up of </a:t>
            </a:r>
            <a:r>
              <a:rPr lang="en-US" sz="2200" b="1" dirty="0" smtClean="0"/>
              <a:t>cells</a:t>
            </a:r>
            <a:r>
              <a:rPr lang="en-US" sz="2200" dirty="0" smtClean="0"/>
              <a:t>. He extended Schleiden's cell theory in plants to animals, stating that all living things are composed of cells.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17412" name="Picture 2" descr="http://www.quincy.k12.mi.us/science7/cells/Schleid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4928" y="762000"/>
            <a:ext cx="2286000" cy="2612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3" name="Picture 4" descr="http://www.quincy.k12.mi.us/science7/cells/Schwann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581400"/>
            <a:ext cx="2317072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935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822960"/>
          </a:xfrm>
        </p:spPr>
        <p:txBody>
          <a:bodyPr/>
          <a:lstStyle/>
          <a:p>
            <a:pPr eaLnBrk="1" hangingPunct="1"/>
            <a:r>
              <a:rPr lang="en-US" dirty="0" smtClean="0"/>
              <a:t>Discovery of the Cell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Rudolph Virchow </a:t>
            </a:r>
            <a:r>
              <a:rPr lang="en-US" sz="2400" dirty="0" smtClean="0"/>
              <a:t>(1855) - a German physician who stated that all living </a:t>
            </a:r>
            <a:r>
              <a:rPr lang="en-US" sz="2400" b="1" dirty="0" smtClean="0"/>
              <a:t>cells</a:t>
            </a:r>
            <a:r>
              <a:rPr lang="en-US" sz="2400" dirty="0" smtClean="0"/>
              <a:t> </a:t>
            </a:r>
            <a:r>
              <a:rPr lang="en-US" sz="2400" b="1" dirty="0" smtClean="0"/>
              <a:t>come</a:t>
            </a:r>
            <a:r>
              <a:rPr lang="en-US" sz="2400" dirty="0" smtClean="0"/>
              <a:t> only </a:t>
            </a:r>
            <a:r>
              <a:rPr lang="en-US" sz="2400" b="1" dirty="0" smtClean="0"/>
              <a:t>from</a:t>
            </a:r>
            <a:r>
              <a:rPr lang="en-US" sz="2400" dirty="0" smtClean="0"/>
              <a:t> other living </a:t>
            </a:r>
            <a:r>
              <a:rPr lang="en-US" sz="2400" b="1" dirty="0" smtClean="0"/>
              <a:t>cells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18436" name="Picture 2" descr="http://www.quincy.k12.mi.us/science7/cells/vircho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85800"/>
            <a:ext cx="2886075" cy="282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33400" y="5029200"/>
            <a:ext cx="8001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By combining the work of all of the scientist mentioned, the Cell Theory was born…</a:t>
            </a:r>
          </a:p>
        </p:txBody>
      </p:sp>
    </p:spTree>
    <p:extLst>
      <p:ext uri="{BB962C8B-B14F-4D97-AF65-F5344CB8AC3E}">
        <p14:creationId xmlns:p14="http://schemas.microsoft.com/office/powerpoint/2010/main" val="259309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822960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Cell Theory </a:t>
            </a:r>
            <a:r>
              <a:rPr lang="en-US" dirty="0" smtClean="0"/>
              <a:t>– mid 1800s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18795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500" dirty="0" smtClean="0"/>
              <a:t>   Cell theory is the basis for the way that biologists study living things. </a:t>
            </a:r>
            <a:r>
              <a:rPr lang="en-US" sz="2500" b="1" dirty="0" smtClean="0"/>
              <a:t>Cell Theory</a:t>
            </a:r>
            <a:r>
              <a:rPr lang="en-US" sz="2500" dirty="0" smtClean="0"/>
              <a:t> is the most basic condition for determining if something is living.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5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All organisms are made of cells.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Cells are the basic unit of structure and function in living things.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New cells come from pre-existing cells. </a:t>
            </a:r>
          </a:p>
        </p:txBody>
      </p:sp>
    </p:spTree>
    <p:extLst>
      <p:ext uri="{BB962C8B-B14F-4D97-AF65-F5344CB8AC3E}">
        <p14:creationId xmlns:p14="http://schemas.microsoft.com/office/powerpoint/2010/main" val="279010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183880" cy="166116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These are </a:t>
            </a:r>
            <a:r>
              <a:rPr lang="en-US" sz="2000" b="1" dirty="0" smtClean="0">
                <a:solidFill>
                  <a:schemeClr val="tx1"/>
                </a:solidFill>
                <a:effectLst/>
              </a:rPr>
              <a:t>used to magnify objects up to about 1000 times their actual size (bacteria or larger) </a:t>
            </a:r>
            <a:r>
              <a:rPr lang="en-US" sz="2000" b="1" dirty="0" smtClean="0">
                <a:solidFill>
                  <a:schemeClr val="tx1"/>
                </a:solidFill>
              </a:rPr>
              <a:t>Used to examine living or dead specimens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0484" name="Picture 2" descr="http://www.dsbn.edu.on.ca/schools/Westlane/Science/simon/SBI3C1/mic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92638"/>
            <a:ext cx="5339875" cy="4989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28600"/>
            <a:ext cx="8183880" cy="762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Light Microscopes (LM)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6019800"/>
            <a:ext cx="153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Light switch </a:t>
            </a:r>
          </a:p>
        </p:txBody>
      </p:sp>
    </p:spTree>
    <p:extLst>
      <p:ext uri="{BB962C8B-B14F-4D97-AF65-F5344CB8AC3E}">
        <p14:creationId xmlns:p14="http://schemas.microsoft.com/office/powerpoint/2010/main" val="231615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iology.clc.uc.edu/Fankhauser/Labs/Cell_Biology/Cells_Lab/onion_stained_PA021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10594"/>
            <a:ext cx="2704413" cy="2756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59434" y="4238521"/>
            <a:ext cx="2664766" cy="66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Onion cells stained with dye</a:t>
            </a:r>
            <a:endParaRPr lang="en-US" dirty="0">
              <a:latin typeface="+mj-lt"/>
            </a:endParaRPr>
          </a:p>
        </p:txBody>
      </p:sp>
      <p:pic>
        <p:nvPicPr>
          <p:cNvPr id="5" name="Picture 6" descr="http://files.campus.edublogs.org/blog.savcds.org/dist/6/11/files/2009/10/cheek_cell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578" y="2643893"/>
            <a:ext cx="2701272" cy="2161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533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Most cells are transparent, making them difficult to see without staining them with dyes!</a:t>
            </a:r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26" name="Picture 2" descr="http://tools.invitrogen.com/content/sfs/gallery/low/A22284_TF_080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512" y="3367896"/>
            <a:ext cx="2706000" cy="2261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198084" y="4771921"/>
            <a:ext cx="2745516" cy="66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Human cheek cells stained with dye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4333" y="5602069"/>
            <a:ext cx="282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Arterial epithelial cells stained with fluorescent dye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416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High Power Microscopes!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3124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700" dirty="0" smtClean="0"/>
              <a:t>In the 1950s, electron microscopes were developed which used a beam of electrons instead of a beam of light. </a:t>
            </a:r>
          </a:p>
          <a:p>
            <a:pPr eaLnBrk="1" hangingPunct="1"/>
            <a:r>
              <a:rPr lang="en-US" sz="2700" dirty="0" smtClean="0"/>
              <a:t>Two Types – only view dead specimens</a:t>
            </a:r>
          </a:p>
          <a:p>
            <a:pPr lvl="1" eaLnBrk="1" hangingPunct="1"/>
            <a:r>
              <a:rPr lang="en-US" sz="2700" b="1" dirty="0" smtClean="0"/>
              <a:t>Scanning Electron Microscope </a:t>
            </a:r>
            <a:r>
              <a:rPr lang="en-US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(SEM)</a:t>
            </a:r>
          </a:p>
          <a:p>
            <a:pPr lvl="2" eaLnBrk="1" hangingPunct="1"/>
            <a:r>
              <a:rPr lang="en-US" sz="2700" dirty="0" smtClean="0"/>
              <a:t>Examines the surface structures of cells</a:t>
            </a:r>
          </a:p>
          <a:p>
            <a:pPr lvl="1" eaLnBrk="1" hangingPunct="1"/>
            <a:r>
              <a:rPr lang="en-US" sz="2700" b="1" dirty="0" smtClean="0"/>
              <a:t>Transmission Electron Microscope </a:t>
            </a:r>
            <a:r>
              <a:rPr lang="en-US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(TEM)</a:t>
            </a:r>
          </a:p>
          <a:p>
            <a:pPr lvl="2" eaLnBrk="1" hangingPunct="1"/>
            <a:r>
              <a:rPr lang="en-US" sz="2700" dirty="0" smtClean="0"/>
              <a:t>Examines the internal structure of cells</a:t>
            </a:r>
            <a:endParaRPr lang="en-US" sz="1800" dirty="0" smtClean="0"/>
          </a:p>
        </p:txBody>
      </p:sp>
      <p:pic>
        <p:nvPicPr>
          <p:cNvPr id="73730" name="Picture 2" descr="http://img.webmd.com/dtmcms/live/webmd/consumer_assets/site_images/articles/health_tools/conception_slideshow/getty_rm_SEM_of_egg_sperm_in_fallopian_tube.jpg"/>
          <p:cNvPicPr>
            <a:picLocks noChangeAspect="1" noChangeArrowheads="1"/>
          </p:cNvPicPr>
          <p:nvPr/>
        </p:nvPicPr>
        <p:blipFill>
          <a:blip r:embed="rId3" cstate="print"/>
          <a:srcRect l="11630" r="8857"/>
          <a:stretch>
            <a:fillRect/>
          </a:stretch>
        </p:blipFill>
        <p:spPr bwMode="auto">
          <a:xfrm>
            <a:off x="4191000" y="3962400"/>
            <a:ext cx="2133600" cy="1823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09600" y="4114800"/>
            <a:ext cx="312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Micrograph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 – a photograph of the view through a microscope</a:t>
            </a:r>
          </a:p>
        </p:txBody>
      </p:sp>
      <p:pic>
        <p:nvPicPr>
          <p:cNvPr id="73732" name="Picture 4" descr="http://microbiologyspring2010.wikispaces.com/file/view/l_amplectenscell.jpg/118477875/l_amplectens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962400"/>
            <a:ext cx="1981200" cy="182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114800" y="5802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Human egg (SEM)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Red algae (TEM)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429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upload.wikimedia.org/wikipedia/commons/thumb/f/f9/Flea_Scanning_Electron_Micrograph_False_Color.jpg/232px-Flea_Scanning_Electron_Micrograph_False_Color.jpg"/>
          <p:cNvPicPr>
            <a:picLocks noChangeAspect="1" noChangeArrowheads="1"/>
          </p:cNvPicPr>
          <p:nvPr/>
        </p:nvPicPr>
        <p:blipFill>
          <a:blip r:embed="rId3" cstate="print"/>
          <a:srcRect t="5351"/>
          <a:stretch>
            <a:fillRect/>
          </a:stretch>
        </p:blipFill>
        <p:spPr bwMode="auto">
          <a:xfrm>
            <a:off x="457200" y="457200"/>
            <a:ext cx="2209800" cy="269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3124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Micrograph of a flea</a:t>
            </a:r>
            <a:endParaRPr lang="en-US" dirty="0">
              <a:latin typeface="+mj-lt"/>
            </a:endParaRPr>
          </a:p>
        </p:txBody>
      </p:sp>
      <p:pic>
        <p:nvPicPr>
          <p:cNvPr id="87044" name="Picture 4" descr="http://www.nih.gov/researchmatters/may2010/images/sicklecell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685800"/>
            <a:ext cx="2690519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971800" y="2667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Micrograph of a sickle cell RBC</a:t>
            </a:r>
            <a:endParaRPr lang="en-US" dirty="0">
              <a:latin typeface="+mj-lt"/>
            </a:endParaRPr>
          </a:p>
        </p:txBody>
      </p:sp>
      <p:pic>
        <p:nvPicPr>
          <p:cNvPr id="87046" name="Picture 6" descr="http://blood.co.uk/images/content/content_red_cell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685799"/>
            <a:ext cx="2667000" cy="2028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943600" y="2743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Micrograph of RBC</a:t>
            </a:r>
            <a:endParaRPr lang="en-US" dirty="0">
              <a:latin typeface="+mj-lt"/>
            </a:endParaRPr>
          </a:p>
        </p:txBody>
      </p:sp>
      <p:pic>
        <p:nvPicPr>
          <p:cNvPr id="87048" name="Picture 8" descr="http://livingwithinsects.files.wordpress.com/2010/11/article-0-0bfb2883000005dc-54_634x5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5776" y="3505200"/>
            <a:ext cx="2809923" cy="2619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096000" y="609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Micrograph of head louse</a:t>
            </a:r>
            <a:endParaRPr lang="en-US" dirty="0">
              <a:latin typeface="+mj-lt"/>
            </a:endParaRPr>
          </a:p>
        </p:txBody>
      </p:sp>
      <p:pic>
        <p:nvPicPr>
          <p:cNvPr id="87050" name="Picture 10" descr="http://1.bp.blogspot.com/_YQoI-WNO8eo/TK8cCrqRjOI/AAAAAAAAWGA/eUXiez7MOHo/s400/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352800"/>
            <a:ext cx="2311908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276600" y="61838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Surface of a strawberry</a:t>
            </a:r>
            <a:endParaRPr lang="en-US" dirty="0">
              <a:latin typeface="+mj-lt"/>
            </a:endParaRPr>
          </a:p>
        </p:txBody>
      </p:sp>
      <p:pic>
        <p:nvPicPr>
          <p:cNvPr id="87052" name="Picture 12" descr="http://www.visualphotos.com/photo/2x4141062/sperm_production_site_coloured_scanning_electron_f0012143.jpg"/>
          <p:cNvPicPr>
            <a:picLocks noChangeAspect="1" noChangeArrowheads="1"/>
          </p:cNvPicPr>
          <p:nvPr/>
        </p:nvPicPr>
        <p:blipFill>
          <a:blip r:embed="rId8" cstate="print"/>
          <a:srcRect b="10543"/>
          <a:stretch>
            <a:fillRect/>
          </a:stretch>
        </p:blipFill>
        <p:spPr bwMode="auto">
          <a:xfrm>
            <a:off x="457200" y="3505200"/>
            <a:ext cx="2181209" cy="2667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Sperm production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700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804</Words>
  <Application>Microsoft Macintosh PowerPoint</Application>
  <PresentationFormat>On-screen Show (4:3)</PresentationFormat>
  <Paragraphs>109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History of Microscopes:  For Dummies</vt:lpstr>
      <vt:lpstr>Discovery of the Cell</vt:lpstr>
      <vt:lpstr>Discovery of the Cell</vt:lpstr>
      <vt:lpstr>Discovery of the Cell</vt:lpstr>
      <vt:lpstr>The Cell Theory – mid 1800s</vt:lpstr>
      <vt:lpstr>These are used to magnify objects up to about 1000 times their actual size (bacteria or larger) Used to examine living or dead specimens  </vt:lpstr>
      <vt:lpstr>PowerPoint Presentation</vt:lpstr>
      <vt:lpstr>High Power Microscopes!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Microscopes:  For Dummies</dc:title>
  <dc:creator>AyushiS</dc:creator>
  <cp:lastModifiedBy>AyushiS</cp:lastModifiedBy>
  <cp:revision>1</cp:revision>
  <dcterms:created xsi:type="dcterms:W3CDTF">2012-11-07T14:57:27Z</dcterms:created>
  <dcterms:modified xsi:type="dcterms:W3CDTF">2012-11-07T14:58:54Z</dcterms:modified>
</cp:coreProperties>
</file>